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79" r:id="rId3"/>
    <p:sldId id="282" r:id="rId4"/>
    <p:sldId id="274" r:id="rId5"/>
    <p:sldId id="278" r:id="rId6"/>
    <p:sldId id="267" r:id="rId7"/>
    <p:sldId id="275" r:id="rId8"/>
    <p:sldId id="260" r:id="rId9"/>
    <p:sldId id="281" r:id="rId10"/>
    <p:sldId id="276" r:id="rId11"/>
    <p:sldId id="272" r:id="rId12"/>
    <p:sldId id="273" r:id="rId13"/>
    <p:sldId id="277" r:id="rId14"/>
    <p:sldId id="261" r:id="rId15"/>
    <p:sldId id="262" r:id="rId16"/>
    <p:sldId id="263" r:id="rId17"/>
    <p:sldId id="264" r:id="rId18"/>
    <p:sldId id="265" r:id="rId19"/>
    <p:sldId id="266" r:id="rId20"/>
    <p:sldId id="258" r:id="rId21"/>
    <p:sldId id="259" r:id="rId22"/>
    <p:sldId id="271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/>
    <p:restoredTop sz="91148"/>
  </p:normalViewPr>
  <p:slideViewPr>
    <p:cSldViewPr snapToGrid="0" snapToObjects="1">
      <p:cViewPr varScale="1">
        <p:scale>
          <a:sx n="79" d="100"/>
          <a:sy n="79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6079C-1E60-3D4B-97E2-CCA952C58B72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49397-9032-394A-826E-A71532E57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9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devices</a:t>
            </a:r>
          </a:p>
          <a:p>
            <a:r>
              <a:rPr lang="en-US" baseline="0" dirty="0" smtClean="0"/>
              <a:t>Picked one here today, </a:t>
            </a:r>
          </a:p>
          <a:p>
            <a:r>
              <a:rPr lang="en-US" baseline="0" dirty="0" smtClean="0"/>
              <a:t>In the car, wouldn’t it be nice to just talk to the bot to help out the FR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49397-9032-394A-826E-A71532E57A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2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1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4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44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7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0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52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9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6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aulJDix/nmhack17-sample-memorygam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ello.com/nmhackathon2017allyourbases" TargetMode="Externa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en.wikipedia.org/wiki/All_your_base_are_belong_to_u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chosim.io/" TargetMode="Externa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jp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newsgraphics/2013/11/28/fourth-downs/post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466" y="549804"/>
            <a:ext cx="9973733" cy="16684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All </a:t>
            </a:r>
            <a:r>
              <a:rPr lang="en-US" sz="5400" dirty="0"/>
              <a:t>Your Base Are Belong to Taco </a:t>
            </a:r>
            <a:r>
              <a:rPr lang="en-US" sz="5400" dirty="0" smtClean="0"/>
              <a:t>Bell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4" y="1447531"/>
            <a:ext cx="4068231" cy="2792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54" y="2329776"/>
            <a:ext cx="6485467" cy="2404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119" y="4264782"/>
            <a:ext cx="509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1989 Arcade Game Zero Wing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392838" y="1968518"/>
            <a:ext cx="1490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Transcript</a:t>
            </a:r>
            <a:r>
              <a:rPr lang="is-IS" sz="2000" dirty="0" smtClean="0"/>
              <a:t>…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5035440"/>
            <a:ext cx="2690530" cy="1519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48529" y="5441042"/>
            <a:ext cx="2104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Taco Bell – </a:t>
            </a:r>
          </a:p>
          <a:p>
            <a:pPr algn="ctr"/>
            <a:r>
              <a:rPr lang="en-US" sz="2000" dirty="0" smtClean="0"/>
              <a:t>Only in America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798" y="5035441"/>
            <a:ext cx="2801259" cy="1519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7453" y="5594930"/>
            <a:ext cx="1490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Memes</a:t>
            </a:r>
            <a:r>
              <a:rPr lang="is-IS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86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1940988" cy="1325563"/>
          </a:xfrm>
        </p:spPr>
        <p:txBody>
          <a:bodyPr/>
          <a:lstStyle/>
          <a:p>
            <a:r>
              <a:rPr lang="en-US"/>
              <a:t>Concept : </a:t>
            </a:r>
            <a:r>
              <a:rPr lang="en-US" dirty="0" smtClean="0"/>
              <a:t>NFL and the 4</a:t>
            </a:r>
            <a:r>
              <a:rPr lang="en-US" baseline="30000" dirty="0" smtClean="0"/>
              <a:t>th</a:t>
            </a:r>
            <a:r>
              <a:rPr lang="en-US" dirty="0" smtClean="0"/>
              <a:t> Down </a:t>
            </a:r>
            <a:r>
              <a:rPr lang="en-US" smtClean="0"/>
              <a:t>Bot – Sample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005" y="2015845"/>
            <a:ext cx="3248025" cy="1646238"/>
          </a:xfrm>
        </p:spPr>
        <p:txBody>
          <a:bodyPr>
            <a:noAutofit/>
          </a:bodyPr>
          <a:lstStyle/>
          <a:p>
            <a:r>
              <a:rPr lang="en-US" dirty="0" smtClean="0"/>
              <a:t>Example Game – 2013 Season – Week 16 vs. Steelers</a:t>
            </a:r>
          </a:p>
          <a:p>
            <a:r>
              <a:rPr lang="en-US" dirty="0" smtClean="0"/>
              <a:t>Six tries – Two times the coach and bot disagreed on the right call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9835" y="6239436"/>
            <a:ext cx="5137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www.nytimes.com</a:t>
            </a:r>
            <a:r>
              <a:rPr lang="en-US" sz="1200" dirty="0"/>
              <a:t>/</a:t>
            </a:r>
            <a:r>
              <a:rPr lang="en-US" sz="1200" dirty="0" err="1"/>
              <a:t>newsgraphics</a:t>
            </a:r>
            <a:r>
              <a:rPr lang="en-US" sz="1200" dirty="0"/>
              <a:t>/2013/11/28/fourth-downs/</a:t>
            </a:r>
            <a:r>
              <a:rPr lang="en-US" sz="1200" dirty="0" err="1"/>
              <a:t>post.html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6" y="1523999"/>
            <a:ext cx="6921494" cy="45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Idea : </a:t>
            </a:r>
            <a:r>
              <a:rPr lang="en-US" dirty="0" smtClean="0"/>
              <a:t>NM </a:t>
            </a:r>
            <a:r>
              <a:rPr lang="en-US" dirty="0" smtClean="0"/>
              <a:t>Virtual </a:t>
            </a:r>
            <a:r>
              <a:rPr lang="en-US" dirty="0" smtClean="0"/>
              <a:t>Coach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NM needs to retain and develop young talent for our field force</a:t>
            </a:r>
          </a:p>
          <a:p>
            <a:r>
              <a:rPr lang="en-US" dirty="0" smtClean="0"/>
              <a:t>Millennial FR’s need coaching and are open to using new technology such as bots</a:t>
            </a:r>
          </a:p>
          <a:p>
            <a:r>
              <a:rPr lang="en-US" dirty="0" smtClean="0"/>
              <a:t>Al Granum ‘one card’ system is a proven client builder tool but how do we get </a:t>
            </a:r>
            <a:r>
              <a:rPr lang="en-US" dirty="0"/>
              <a:t>Millennial </a:t>
            </a:r>
            <a:r>
              <a:rPr lang="en-US" dirty="0" smtClean="0"/>
              <a:t>FR’s to use it? </a:t>
            </a:r>
          </a:p>
          <a:p>
            <a:r>
              <a:rPr lang="en-US" dirty="0" smtClean="0"/>
              <a:t>What if we developed a coach for young FR’s to help them on a daily basis feedback based upon:</a:t>
            </a:r>
          </a:p>
          <a:p>
            <a:pPr lvl="1"/>
            <a:r>
              <a:rPr lang="en-US" dirty="0" smtClean="0"/>
              <a:t>One Card</a:t>
            </a:r>
          </a:p>
          <a:p>
            <a:pPr lvl="1"/>
            <a:r>
              <a:rPr lang="en-US" dirty="0" smtClean="0"/>
              <a:t>Personalized feedback</a:t>
            </a:r>
          </a:p>
          <a:p>
            <a:pPr lvl="1"/>
            <a:r>
              <a:rPr lang="en-US" dirty="0" smtClean="0"/>
              <a:t>Daily, Weekly and Monthly Production Goals</a:t>
            </a:r>
          </a:p>
          <a:p>
            <a:pPr lvl="1"/>
            <a:r>
              <a:rPr lang="en-US" dirty="0" smtClean="0"/>
              <a:t> Gamify it to keep the </a:t>
            </a:r>
            <a:r>
              <a:rPr lang="en-US" dirty="0"/>
              <a:t>Millennial </a:t>
            </a:r>
            <a:r>
              <a:rPr lang="en-US" dirty="0" smtClean="0"/>
              <a:t>FR’s coming back for more!!!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988" y="365125"/>
            <a:ext cx="1296894" cy="129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673"/>
          </a:xfrm>
        </p:spPr>
        <p:txBody>
          <a:bodyPr/>
          <a:lstStyle/>
          <a:p>
            <a:r>
              <a:rPr lang="en-US" dirty="0" smtClean="0"/>
              <a:t>Hackathon Idea</a:t>
            </a:r>
            <a:r>
              <a:rPr lang="en-US" dirty="0" smtClean="0"/>
              <a:t>: </a:t>
            </a:r>
            <a:r>
              <a:rPr lang="en-US" dirty="0" smtClean="0"/>
              <a:t>One Card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7" y="1562099"/>
            <a:ext cx="4320148" cy="16462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 Granum – NM Rep and creator of the One Card System</a:t>
            </a:r>
          </a:p>
          <a:p>
            <a:r>
              <a:rPr lang="en-US" dirty="0" smtClean="0"/>
              <a:t>Coach FR’s Pipeline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8" y="1443037"/>
            <a:ext cx="6565795" cy="49291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4" y="3331576"/>
            <a:ext cx="3052763" cy="30406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79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673"/>
          </a:xfrm>
        </p:spPr>
        <p:txBody>
          <a:bodyPr/>
          <a:lstStyle/>
          <a:p>
            <a:r>
              <a:rPr lang="en-US" dirty="0" smtClean="0"/>
              <a:t>Hackathon Idea</a:t>
            </a:r>
            <a:r>
              <a:rPr lang="en-US" dirty="0" smtClean="0"/>
              <a:t>: </a:t>
            </a:r>
            <a:r>
              <a:rPr lang="en-US" dirty="0" smtClean="0"/>
              <a:t>One Card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988" y="2026503"/>
            <a:ext cx="4320148" cy="37622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 showed that every 10 leads processed would generate three prospects, and one of those would become a client. Analyzing more data compiled over the next 15 years – on 150,000 “suspects” – reaffirmed the 10-3-1 ratio. Also remarkable was that the ratio stayed the same no matter how experienced the agent became.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8" y="1443037"/>
            <a:ext cx="6565795" cy="49291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31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Architecture (MVP)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837765"/>
            <a:ext cx="3695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 does voice commands with Alexa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IT support team sets up preferences as config data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Integrations with CRM, SRC and other NM systems are used to perform various tasks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47" y="1582574"/>
            <a:ext cx="5283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50927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Alexa (actual or Amazon Developer Console tester)</a:t>
            </a:r>
          </a:p>
          <a:p>
            <a:r>
              <a:rPr lang="en-US" dirty="0" smtClean="0"/>
              <a:t>Python Alexa Skill</a:t>
            </a:r>
          </a:p>
          <a:p>
            <a:pPr lvl="1"/>
            <a:r>
              <a:rPr lang="en-US" dirty="0" smtClean="0"/>
              <a:t>Python, Flask, Ask Flask packages</a:t>
            </a:r>
          </a:p>
          <a:p>
            <a:r>
              <a:rPr lang="en-US" dirty="0" err="1" smtClean="0"/>
              <a:t>ngrok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Reverse proxy for exposing locally running flask server for testing skills</a:t>
            </a:r>
          </a:p>
          <a:p>
            <a:r>
              <a:rPr lang="en-US" dirty="0" smtClean="0"/>
              <a:t> Atom</a:t>
            </a:r>
          </a:p>
          <a:p>
            <a:pPr lvl="1"/>
            <a:r>
              <a:rPr lang="en-US" dirty="0" smtClean="0"/>
              <a:t>Editor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Store all code and doc in public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Sample: </a:t>
            </a:r>
            <a:r>
              <a:rPr lang="en-US" dirty="0" smtClean="0">
                <a:hlinkClick r:id="rId2"/>
              </a:rPr>
              <a:t>https://github.com/PaulJDix/nmhack17-sample-memorygame</a:t>
            </a:r>
            <a:endParaRPr lang="en-US" dirty="0" smtClean="0"/>
          </a:p>
          <a:p>
            <a:pPr lvl="1"/>
            <a:r>
              <a:rPr lang="en-US" dirty="0" smtClean="0"/>
              <a:t>Don’t need NM network connection or resources</a:t>
            </a:r>
          </a:p>
          <a:p>
            <a:r>
              <a:rPr lang="en-US" dirty="0" smtClean="0"/>
              <a:t>AWS </a:t>
            </a:r>
            <a:r>
              <a:rPr lang="en-US" dirty="0" err="1" smtClean="0"/>
              <a:t>Lamda</a:t>
            </a:r>
            <a:r>
              <a:rPr lang="en-US" dirty="0" smtClean="0"/>
              <a:t> function (python)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4741863"/>
          </a:xfrm>
        </p:spPr>
        <p:txBody>
          <a:bodyPr/>
          <a:lstStyle/>
          <a:p>
            <a:r>
              <a:rPr lang="en-US" dirty="0" smtClean="0"/>
              <a:t>MVP</a:t>
            </a:r>
          </a:p>
          <a:p>
            <a:pPr lvl="1"/>
            <a:r>
              <a:rPr lang="en-US" dirty="0" smtClean="0"/>
              <a:t>Use tools indicated to do all tests runs locally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Github</a:t>
            </a:r>
            <a:r>
              <a:rPr lang="en-US" dirty="0" smtClean="0"/>
              <a:t> to merge code base, single developer machine becomes prod</a:t>
            </a:r>
          </a:p>
          <a:p>
            <a:r>
              <a:rPr lang="en-US" dirty="0" err="1" smtClean="0"/>
              <a:t>Rel</a:t>
            </a:r>
            <a:r>
              <a:rPr lang="en-US" dirty="0" smtClean="0"/>
              <a:t> v 2.0</a:t>
            </a:r>
          </a:p>
          <a:p>
            <a:pPr lvl="1"/>
            <a:r>
              <a:rPr lang="en-US" dirty="0" smtClean="0"/>
              <a:t>Use AWS </a:t>
            </a:r>
            <a:r>
              <a:rPr lang="en-US" dirty="0" err="1" smtClean="0"/>
              <a:t>Lamda</a:t>
            </a:r>
            <a:r>
              <a:rPr lang="en-US" dirty="0" smtClean="0"/>
              <a:t> python support</a:t>
            </a:r>
            <a:endParaRPr lang="en-US" dirty="0"/>
          </a:p>
          <a:p>
            <a:pPr lvl="1"/>
            <a:r>
              <a:rPr lang="en-US" dirty="0" smtClean="0"/>
              <a:t>Deploy code to AWS </a:t>
            </a:r>
            <a:r>
              <a:rPr lang="en-US" dirty="0" err="1" smtClean="0"/>
              <a:t>Lamda</a:t>
            </a:r>
            <a:r>
              <a:rPr lang="en-US" dirty="0" smtClean="0"/>
              <a:t> manually</a:t>
            </a:r>
          </a:p>
          <a:p>
            <a:r>
              <a:rPr lang="en-US" dirty="0" err="1" smtClean="0"/>
              <a:t>Rel</a:t>
            </a:r>
            <a:r>
              <a:rPr lang="en-US" dirty="0" smtClean="0"/>
              <a:t> v 3.0</a:t>
            </a:r>
          </a:p>
          <a:p>
            <a:pPr lvl="1"/>
            <a:r>
              <a:rPr lang="en-US" dirty="0" smtClean="0"/>
              <a:t>Pipeline (Frank’s CI/CD toolset except with python)</a:t>
            </a:r>
          </a:p>
          <a:p>
            <a:pPr lvl="1"/>
            <a:r>
              <a:rPr lang="en-US" dirty="0" smtClean="0"/>
              <a:t>Refer to recording of Alexa lunch and learn for more details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18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Tasks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44800"/>
              </p:ext>
            </p:extLst>
          </p:nvPr>
        </p:nvGraphicFramePr>
        <p:xfrm>
          <a:off x="457200" y="1519766"/>
          <a:ext cx="108966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7100"/>
                <a:gridCol w="4978400"/>
                <a:gridCol w="49911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Assigned/Status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Alexa Python</a:t>
                      </a:r>
                      <a:r>
                        <a:rPr lang="en-US" baseline="0" dirty="0" smtClean="0"/>
                        <a:t> Service prototypes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r>
                        <a:rPr lang="en-US" baseline="0" dirty="0" smtClean="0"/>
                        <a:t> and REST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UX Flask</a:t>
                      </a:r>
                      <a:r>
                        <a:rPr lang="en-US" baseline="0" dirty="0" smtClean="0"/>
                        <a:t> 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CI/CD</a:t>
                      </a:r>
                      <a:r>
                        <a:rPr lang="en-US" baseline="0" dirty="0" smtClean="0"/>
                        <a:t> Pipeline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Etc</a:t>
                      </a:r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98900"/>
            <a:ext cx="5041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Trello Board:</a:t>
            </a:r>
          </a:p>
          <a:p>
            <a:r>
              <a:rPr lang="en-US" dirty="0" smtClean="0">
                <a:hlinkClick r:id="rId2"/>
              </a:rPr>
              <a:t>https://trello.com/nmhackathon2017allyourbases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Board for pre-work tasks</a:t>
            </a:r>
          </a:p>
          <a:p>
            <a:r>
              <a:rPr lang="en-US" dirty="0" smtClean="0"/>
              <a:t>Board for 2 day event</a:t>
            </a:r>
          </a:p>
          <a:p>
            <a:endParaRPr lang="en-US" dirty="0"/>
          </a:p>
          <a:p>
            <a:r>
              <a:rPr lang="en-US" dirty="0" smtClean="0"/>
              <a:t>Helps keep team organized</a:t>
            </a:r>
          </a:p>
          <a:p>
            <a:r>
              <a:rPr lang="en-US" dirty="0" smtClean="0"/>
              <a:t>Simple, easy to 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4177429"/>
            <a:ext cx="5340350" cy="23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Name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988"/>
            <a:ext cx="10007967" cy="4447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550" y="6111433"/>
            <a:ext cx="71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en.wikipedia.org</a:t>
            </a:r>
            <a:r>
              <a:rPr lang="en-US" dirty="0">
                <a:hlinkClick r:id="rId3"/>
              </a:rPr>
              <a:t>/wiki/</a:t>
            </a:r>
            <a:r>
              <a:rPr lang="en-US" dirty="0" err="1">
                <a:hlinkClick r:id="rId3"/>
              </a:rPr>
              <a:t>All_your_base_are_belong_to_us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Testing Tool</a:t>
            </a:r>
            <a:r>
              <a:rPr lang="is-IS" dirty="0" smtClean="0"/>
              <a:t>…  (</a:t>
            </a:r>
            <a:r>
              <a:rPr lang="en-US" sz="2400" dirty="0" smtClean="0">
                <a:hlinkClick r:id="rId2"/>
              </a:rPr>
              <a:t>https://</a:t>
            </a:r>
            <a:r>
              <a:rPr lang="en-US" sz="2400" dirty="0" err="1" smtClean="0">
                <a:hlinkClick r:id="rId2"/>
              </a:rPr>
              <a:t>echosim.io</a:t>
            </a:r>
            <a:r>
              <a:rPr lang="en-US" sz="2400" dirty="0" smtClean="0">
                <a:hlinkClick r:id="rId2"/>
              </a:rPr>
              <a:t>/</a:t>
            </a:r>
            <a:r>
              <a:rPr lang="is-I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88324"/>
            <a:ext cx="8170124" cy="49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466" y="549804"/>
            <a:ext cx="9973733" cy="5427661"/>
          </a:xfrm>
        </p:spPr>
        <p:txBody>
          <a:bodyPr>
            <a:normAutofit/>
          </a:bodyPr>
          <a:lstStyle/>
          <a:p>
            <a:r>
              <a:rPr lang="en-US" sz="6600" dirty="0" smtClean="0"/>
              <a:t>All </a:t>
            </a:r>
            <a:r>
              <a:rPr lang="en-US" sz="6600" dirty="0"/>
              <a:t>Your Base Are Belong to Taco </a:t>
            </a:r>
            <a:r>
              <a:rPr lang="en-US" sz="6600" dirty="0" smtClean="0"/>
              <a:t>Bell</a:t>
            </a:r>
          </a:p>
          <a:p>
            <a:endParaRPr lang="en-US" dirty="0"/>
          </a:p>
          <a:p>
            <a:endParaRPr lang="en-US" sz="4400" b="1" dirty="0" smtClean="0"/>
          </a:p>
          <a:p>
            <a:r>
              <a:rPr lang="en-US" sz="4000" b="1" dirty="0" smtClean="0"/>
              <a:t>Team</a:t>
            </a:r>
            <a:endParaRPr lang="en-US" sz="3200" dirty="0"/>
          </a:p>
          <a:p>
            <a:r>
              <a:rPr lang="en-US" sz="3200" dirty="0" smtClean="0"/>
              <a:t>Paul </a:t>
            </a:r>
            <a:r>
              <a:rPr lang="en-US" sz="3200" dirty="0" smtClean="0"/>
              <a:t>Dix, Matt </a:t>
            </a:r>
            <a:r>
              <a:rPr lang="en-US" sz="3200" dirty="0" err="1" smtClean="0"/>
              <a:t>Koster</a:t>
            </a:r>
            <a:r>
              <a:rPr lang="en-US" sz="3200" dirty="0" smtClean="0"/>
              <a:t>, Scott Seifert, </a:t>
            </a:r>
            <a:endParaRPr lang="en-US" sz="3200" dirty="0" smtClean="0"/>
          </a:p>
          <a:p>
            <a:r>
              <a:rPr lang="en-US" sz="3200" dirty="0" smtClean="0"/>
              <a:t>Patrick </a:t>
            </a:r>
            <a:r>
              <a:rPr lang="en-US" sz="3200" dirty="0" smtClean="0"/>
              <a:t>Kaufman, Derek Higgins, Jeff Rose</a:t>
            </a:r>
            <a:r>
              <a:rPr lang="en-US" sz="3600" dirty="0" smtClean="0"/>
              <a:t>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15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FR Virtual Assistant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FR’s are very busy people</a:t>
            </a:r>
          </a:p>
          <a:p>
            <a:r>
              <a:rPr lang="en-US" dirty="0" smtClean="0"/>
              <a:t>They are often out of the office</a:t>
            </a:r>
          </a:p>
          <a:p>
            <a:r>
              <a:rPr lang="en-US" dirty="0" smtClean="0"/>
              <a:t>They lack time to spend with their AFR’s (Assistant FR’s) </a:t>
            </a:r>
          </a:p>
          <a:p>
            <a:r>
              <a:rPr lang="en-US" dirty="0" smtClean="0"/>
              <a:t>They have a lot of time where the cannot see and interact with traditional devices such as a computer or mobile device</a:t>
            </a:r>
          </a:p>
          <a:p>
            <a:r>
              <a:rPr lang="en-US" dirty="0" smtClean="0"/>
              <a:t>A voice controlled bot (i.e. Alexa) can act as a AFR and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Communicate important information</a:t>
            </a:r>
          </a:p>
          <a:p>
            <a:pPr lvl="1"/>
            <a:r>
              <a:rPr lang="is-IS" dirty="0" smtClean="0"/>
              <a:t>Take actions on the FR’s or AFR’s behalf</a:t>
            </a:r>
          </a:p>
          <a:p>
            <a:pPr lvl="1"/>
            <a:r>
              <a:rPr lang="is-IS" dirty="0" smtClean="0"/>
              <a:t>Etc...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 (old list)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Calendaring</a:t>
            </a:r>
          </a:p>
          <a:p>
            <a:pPr lvl="1"/>
            <a:r>
              <a:rPr lang="en-US" dirty="0" smtClean="0"/>
              <a:t>Setting: Early AM, FR coming into work</a:t>
            </a:r>
          </a:p>
          <a:p>
            <a:pPr lvl="1"/>
            <a:r>
              <a:rPr lang="en-US" dirty="0" smtClean="0"/>
              <a:t>Alexa reads all schedule meetings for the day so the FR does not need to open his calendar.</a:t>
            </a:r>
          </a:p>
          <a:p>
            <a:r>
              <a:rPr lang="en-US" b="1" dirty="0" smtClean="0"/>
              <a:t>Service Requests</a:t>
            </a:r>
          </a:p>
          <a:p>
            <a:pPr lvl="1"/>
            <a:r>
              <a:rPr lang="en-US" dirty="0" smtClean="0"/>
              <a:t>Setting: Anytime</a:t>
            </a:r>
          </a:p>
          <a:p>
            <a:pPr lvl="1"/>
            <a:r>
              <a:rPr lang="en-US" dirty="0" smtClean="0"/>
              <a:t>Alexa reads all open service requests where the FR is listed as the primary or secondary rep</a:t>
            </a:r>
          </a:p>
          <a:p>
            <a:r>
              <a:rPr lang="en-US" b="1" dirty="0" smtClean="0"/>
              <a:t>Underwriting</a:t>
            </a:r>
          </a:p>
          <a:p>
            <a:pPr lvl="1"/>
            <a:r>
              <a:rPr lang="en-US" dirty="0" smtClean="0"/>
              <a:t>Setting: Anytime</a:t>
            </a:r>
          </a:p>
          <a:p>
            <a:pPr lvl="1"/>
            <a:r>
              <a:rPr lang="en-US" dirty="0" smtClean="0"/>
              <a:t>Alexa reads all open UW cases where the FR is listed as the primary or secondary rep.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7500" y="5770563"/>
            <a:ext cx="1117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/>
                </a:solidFill>
              </a:rPr>
              <a:t>Next team meeting: Generate more ideas. What’s reasonable and doable?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Interviews with CRM Team (April 2017)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Discussed our teams Hackathon with CRM Bus Analysts</a:t>
            </a:r>
          </a:p>
          <a:p>
            <a:r>
              <a:rPr lang="en-US" sz="3200" dirty="0" smtClean="0"/>
              <a:t> Ran the initial ideas we have past them</a:t>
            </a:r>
          </a:p>
          <a:p>
            <a:r>
              <a:rPr lang="en-US" sz="3200" dirty="0" smtClean="0"/>
              <a:t>Endorsed those, refined those, </a:t>
            </a:r>
            <a:r>
              <a:rPr lang="en-US" sz="3200" dirty="0" err="1" smtClean="0"/>
              <a:t>etc</a:t>
            </a:r>
            <a:r>
              <a:rPr lang="is-IS" sz="3200" dirty="0" smtClean="0"/>
              <a:t>…</a:t>
            </a:r>
          </a:p>
          <a:p>
            <a:r>
              <a:rPr lang="en-US" sz="3200" dirty="0" smtClean="0"/>
              <a:t>Have resources that we can discuss our use cases with further</a:t>
            </a:r>
          </a:p>
          <a:p>
            <a:r>
              <a:rPr lang="en-US" sz="3200" dirty="0" smtClean="0"/>
              <a:t>May discover a few more deals or new ideas when we speak with them further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772400" y="6043613"/>
            <a:ext cx="392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Started 4/5 to present and till Hackathon date</a:t>
            </a:r>
            <a:r>
              <a:rPr lang="is-I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#1 – Appointment Assistant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Call Queue</a:t>
            </a:r>
          </a:p>
          <a:p>
            <a:pPr lvl="1"/>
            <a:r>
              <a:rPr lang="en-US" dirty="0" smtClean="0"/>
              <a:t>Daily status briefing – Read off call queue for an FR for the day</a:t>
            </a:r>
          </a:p>
          <a:p>
            <a:pPr lvl="1"/>
            <a:r>
              <a:rPr lang="en-US" dirty="0" smtClean="0"/>
              <a:t>Highlight A and A+ clients on this list</a:t>
            </a:r>
          </a:p>
          <a:p>
            <a:r>
              <a:rPr lang="en-US" dirty="0" smtClean="0"/>
              <a:t>Follow Up Activities </a:t>
            </a:r>
            <a:r>
              <a:rPr lang="en-US" sz="1600" dirty="0" smtClean="0"/>
              <a:t>(CRM Workflow?)</a:t>
            </a:r>
            <a:endParaRPr lang="en-US" dirty="0" smtClean="0"/>
          </a:p>
          <a:p>
            <a:pPr lvl="1"/>
            <a:r>
              <a:rPr lang="en-US" dirty="0" smtClean="0"/>
              <a:t>List of follow up activities and due dates</a:t>
            </a:r>
          </a:p>
          <a:p>
            <a:pPr lvl="2"/>
            <a:r>
              <a:rPr lang="en-US" dirty="0" smtClean="0"/>
              <a:t>What’s behind, status, </a:t>
            </a:r>
            <a:r>
              <a:rPr lang="en-US" dirty="0" err="1" smtClean="0"/>
              <a:t>etc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It’s an NM Mobile App already (Posting Plus)</a:t>
            </a:r>
          </a:p>
          <a:p>
            <a:pPr lvl="1"/>
            <a:r>
              <a:rPr lang="is-IS" dirty="0" smtClean="0"/>
              <a:t>Can get demo of that for the team </a:t>
            </a:r>
          </a:p>
          <a:p>
            <a:pPr lvl="1"/>
            <a:r>
              <a:rPr lang="is-IS" dirty="0" smtClean="0"/>
              <a:t>See that and how to incorporate our bot into Posting Plus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772400" y="6043613"/>
            <a:ext cx="3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CRM Resource: Joe Manning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5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#2 – SRC Status / CRM Opportunity Record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99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Status on Service Requests on A+ and A Clients</a:t>
            </a:r>
          </a:p>
          <a:p>
            <a:pPr lvl="1"/>
            <a:r>
              <a:rPr lang="en-US" dirty="0" smtClean="0"/>
              <a:t>Important enough to be on their daily status briefing</a:t>
            </a:r>
          </a:p>
          <a:p>
            <a:r>
              <a:rPr lang="en-US" dirty="0" smtClean="0"/>
              <a:t>CRM Opportunities Record</a:t>
            </a:r>
          </a:p>
          <a:p>
            <a:pPr lvl="1"/>
            <a:r>
              <a:rPr lang="en-US" dirty="0" smtClean="0"/>
              <a:t>Tie SRC request to opportunities record</a:t>
            </a:r>
          </a:p>
          <a:p>
            <a:pPr lvl="1"/>
            <a:r>
              <a:rPr lang="en-US" dirty="0" smtClean="0"/>
              <a:t>Need to research this integration for this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3812" y="6043613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CRM Resource: </a:t>
            </a:r>
            <a:r>
              <a:rPr lang="en-US" dirty="0"/>
              <a:t>Luke </a:t>
            </a:r>
            <a:r>
              <a:rPr lang="en-US" dirty="0" err="1" smtClean="0"/>
              <a:t>Kovarik</a:t>
            </a:r>
            <a:r>
              <a:rPr lang="en-US" dirty="0"/>
              <a:t> </a:t>
            </a:r>
            <a:r>
              <a:rPr lang="en-US" dirty="0" smtClean="0"/>
              <a:t>/ Joe Manning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9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#3 – Book of Business -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70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Book of Business is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Tracks Sales to Sales Goals for FR’s</a:t>
            </a:r>
          </a:p>
          <a:p>
            <a:r>
              <a:rPr lang="en-US" dirty="0" smtClean="0"/>
              <a:t>Goals vs. Actuals</a:t>
            </a:r>
          </a:p>
          <a:p>
            <a:pPr lvl="1"/>
            <a:r>
              <a:rPr lang="en-US" dirty="0" smtClean="0"/>
              <a:t>Idea: Daily status – “Did you know you two DI sales short of your goal for this month?”</a:t>
            </a:r>
          </a:p>
          <a:p>
            <a:pPr lvl="1"/>
            <a:r>
              <a:rPr lang="en-US" dirty="0"/>
              <a:t>Idea: Daily status – “Did you </a:t>
            </a:r>
            <a:r>
              <a:rPr lang="en-US" dirty="0" smtClean="0"/>
              <a:t>know you are in 2</a:t>
            </a:r>
            <a:r>
              <a:rPr lang="en-US" baseline="30000" dirty="0" smtClean="0"/>
              <a:t>nd</a:t>
            </a:r>
            <a:r>
              <a:rPr lang="en-US" dirty="0" smtClean="0"/>
              <a:t> place in your region for top LTC sales this quarter?”</a:t>
            </a:r>
          </a:p>
          <a:p>
            <a:r>
              <a:rPr lang="en-US" dirty="0" smtClean="0"/>
              <a:t>Discuss with </a:t>
            </a:r>
            <a:r>
              <a:rPr lang="en-US" dirty="0" err="1" smtClean="0"/>
              <a:t>BoB</a:t>
            </a:r>
            <a:r>
              <a:rPr lang="en-US" dirty="0" smtClean="0"/>
              <a:t> what are our actual use cases</a:t>
            </a:r>
          </a:p>
          <a:p>
            <a:pPr lvl="1"/>
            <a:r>
              <a:rPr lang="en-US" dirty="0" smtClean="0"/>
              <a:t>Discuss how to expose these ‘Alerts’ to the Daily Status Briefing we do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6043613"/>
            <a:ext cx="3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CRM/</a:t>
            </a:r>
            <a:r>
              <a:rPr lang="en-US" dirty="0" err="1" smtClean="0"/>
              <a:t>BoB</a:t>
            </a:r>
            <a:r>
              <a:rPr lang="en-US" dirty="0" smtClean="0"/>
              <a:t> Resource: </a:t>
            </a:r>
            <a:r>
              <a:rPr lang="en-US" dirty="0"/>
              <a:t>Kim </a:t>
            </a:r>
            <a:r>
              <a:rPr lang="en-US" dirty="0" smtClean="0"/>
              <a:t>Salmons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13" y="1540623"/>
            <a:ext cx="7061719" cy="3978433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95979" y="2922814"/>
            <a:ext cx="3072658" cy="1697288"/>
          </a:xfrm>
        </p:spPr>
        <p:txBody>
          <a:bodyPr>
            <a:normAutofit/>
          </a:bodyPr>
          <a:lstStyle/>
          <a:p>
            <a:r>
              <a:rPr lang="en-US" b="1" dirty="0" smtClean="0"/>
              <a:t>Quick </a:t>
            </a:r>
          </a:p>
          <a:p>
            <a:r>
              <a:rPr lang="en-US" b="1" dirty="0" smtClean="0"/>
              <a:t>Concise</a:t>
            </a:r>
          </a:p>
          <a:p>
            <a:r>
              <a:rPr lang="en-US" b="1" dirty="0" smtClean="0"/>
              <a:t>Impactful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283939" y="170405"/>
            <a:ext cx="11315393" cy="7766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i="1" dirty="0" smtClean="0">
                <a:solidFill>
                  <a:schemeClr val="accent1"/>
                </a:solidFill>
                <a:latin typeface="Copperplate" charset="0"/>
                <a:ea typeface="Copperplate" charset="0"/>
                <a:cs typeface="Copperplate" charset="0"/>
              </a:rPr>
              <a:t>Start Your Day With Virtual Coach</a:t>
            </a:r>
            <a:endParaRPr lang="en-US" sz="7200" i="1" dirty="0">
              <a:solidFill>
                <a:schemeClr val="accent1"/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0" y="4687301"/>
            <a:ext cx="1021555" cy="1369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08" y="4751589"/>
            <a:ext cx="1253675" cy="1253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4" y="6190794"/>
            <a:ext cx="2550886" cy="5603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1" y="4867652"/>
            <a:ext cx="1262147" cy="126214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43007" y="5959961"/>
            <a:ext cx="651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Financial Representative at Breakfast</a:t>
            </a:r>
            <a:endParaRPr lang="en-US" sz="24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15544" y="1161089"/>
            <a:ext cx="3847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Client Building and Pipeline Management in 2017</a:t>
            </a:r>
            <a:r>
              <a:rPr lang="is-IS" sz="2800" b="1" dirty="0"/>
              <a:t>…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287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4" y="2391773"/>
            <a:ext cx="2670878" cy="2126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8" y="2153444"/>
            <a:ext cx="1595538" cy="2344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37" y="2326751"/>
            <a:ext cx="3324480" cy="1749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66" y="2642737"/>
            <a:ext cx="1400028" cy="1400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1810" y="4636346"/>
            <a:ext cx="296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Al Granum – Father of the One Card System. Client Builder extraordinaire!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931508" y="4657128"/>
            <a:ext cx="389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Vince Lombardi – The coaches coach. </a:t>
            </a: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greatest coach in football </a:t>
            </a:r>
            <a:r>
              <a:rPr lang="en-US" sz="1600" dirty="0" smtClean="0"/>
              <a:t>history!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9261864" y="4657129"/>
            <a:ext cx="2870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Bots </a:t>
            </a:r>
            <a:r>
              <a:rPr lang="en-US" sz="1600" dirty="0"/>
              <a:t>– </a:t>
            </a:r>
            <a:r>
              <a:rPr lang="en-US" sz="1600" dirty="0" smtClean="0"/>
              <a:t>An</a:t>
            </a:r>
            <a:r>
              <a:rPr lang="en-US" sz="1600" dirty="0"/>
              <a:t> intelligent personal </a:t>
            </a:r>
            <a:r>
              <a:rPr lang="en-US" sz="1600" dirty="0" smtClean="0"/>
              <a:t>assistant (i.e. Bot) with Analytics</a:t>
            </a:r>
            <a:r>
              <a:rPr lang="en-US" sz="1600" dirty="0"/>
              <a:t>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96" y="2501600"/>
            <a:ext cx="1400028" cy="140002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43992" y="624577"/>
            <a:ext cx="10515600" cy="13062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i="1" dirty="0" smtClean="0">
                <a:solidFill>
                  <a:schemeClr val="accent1"/>
                </a:solidFill>
                <a:latin typeface="Copperplate" charset="0"/>
                <a:ea typeface="Copperplate" charset="0"/>
                <a:cs typeface="Copperplate" charset="0"/>
              </a:rPr>
              <a:t>Virtual Coach</a:t>
            </a:r>
            <a:endParaRPr lang="en-US" sz="7200" i="1" dirty="0">
              <a:solidFill>
                <a:schemeClr val="accent1"/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78672" y="5533100"/>
            <a:ext cx="740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10-3-1. </a:t>
            </a:r>
            <a:r>
              <a:rPr lang="en-US" dirty="0"/>
              <a:t>It takes 10 leads (suspects) to generate three prospects (who participate in full fact finding), and one of them will become a client.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7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37" y="4352144"/>
            <a:ext cx="1400028" cy="14000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21" y="4352144"/>
            <a:ext cx="1400028" cy="140002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" y="198869"/>
            <a:ext cx="9797142" cy="81650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i="1" dirty="0" smtClean="0">
                <a:solidFill>
                  <a:schemeClr val="accent1"/>
                </a:solidFill>
                <a:latin typeface="Copperplate" charset="0"/>
                <a:ea typeface="Copperplate" charset="0"/>
                <a:cs typeface="Copperplate" charset="0"/>
              </a:rPr>
              <a:t>Virtual </a:t>
            </a:r>
            <a:r>
              <a:rPr lang="en-US" sz="6000" i="1" smtClean="0">
                <a:solidFill>
                  <a:schemeClr val="accent1"/>
                </a:solidFill>
                <a:latin typeface="Copperplate" charset="0"/>
                <a:ea typeface="Copperplate" charset="0"/>
                <a:cs typeface="Copperplate" charset="0"/>
              </a:rPr>
              <a:t>Coach Capabilities</a:t>
            </a:r>
            <a:endParaRPr lang="en-US" sz="6000" i="1" dirty="0">
              <a:solidFill>
                <a:schemeClr val="accent1"/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265" y="3700061"/>
            <a:ext cx="2474556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Activities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Quarterly Reviews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Age Changes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 Calls </a:t>
            </a:r>
            <a:r>
              <a:rPr lang="en-US" dirty="0"/>
              <a:t>to Qualified </a:t>
            </a:r>
            <a:r>
              <a:rPr lang="en-US" dirty="0" smtClean="0"/>
              <a:t>Suspects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Dinner </a:t>
            </a:r>
            <a:r>
              <a:rPr lang="en-US" dirty="0" smtClean="0"/>
              <a:t>Socials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Happy Birthday Lunch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03386" y="3700061"/>
            <a:ext cx="2474556" cy="2587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Opportunities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Prepare Plan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Asset Transition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Paperwork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Policy </a:t>
            </a:r>
            <a:r>
              <a:rPr lang="en-US" dirty="0" smtClean="0"/>
              <a:t>Delivery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863552" y="3697632"/>
            <a:ext cx="2474556" cy="2587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Goals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Daily Activities Goal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Monthly Fact Finder Goal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Monthly Qualified Suspects Goal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Paperwork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595" y="6387070"/>
            <a:ext cx="233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mtClean="0"/>
              <a:t>Example: Planning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4638851" y="6336186"/>
            <a:ext cx="230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Example: 65 Life Sale  </a:t>
            </a:r>
            <a:endParaRPr lang="en-US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9184195" y="6387072"/>
            <a:ext cx="183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mtClean="0"/>
              <a:t>Rep Productivity</a:t>
            </a:r>
            <a:endParaRPr lang="en-US" b="1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5" y="1334910"/>
            <a:ext cx="2262916" cy="20456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65" y="1352267"/>
            <a:ext cx="2927099" cy="19435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77" y="1538530"/>
            <a:ext cx="2864065" cy="17211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024" y="198869"/>
            <a:ext cx="1386251" cy="9224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14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3793"/>
            <a:ext cx="10515600" cy="2436813"/>
          </a:xfrm>
        </p:spPr>
        <p:txBody>
          <a:bodyPr/>
          <a:lstStyle/>
          <a:p>
            <a:pPr marL="0" indent="0">
              <a:buNone/>
            </a:pPr>
            <a:r>
              <a:rPr lang="en-US" sz="9600" dirty="0" smtClean="0"/>
              <a:t>Appendix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0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2" y="144993"/>
            <a:ext cx="11661022" cy="9048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Compare: NFL and the 4</a:t>
            </a:r>
            <a:r>
              <a:rPr lang="en-US" sz="4800" baseline="30000" dirty="0" smtClean="0"/>
              <a:t>th</a:t>
            </a:r>
            <a:r>
              <a:rPr lang="en-US" sz="4800" dirty="0" smtClean="0"/>
              <a:t> Down Bot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005" y="3269385"/>
            <a:ext cx="3248025" cy="205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Good Analytics helps you make good choices!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92409" y="6379396"/>
            <a:ext cx="5137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http://</a:t>
            </a:r>
            <a:r>
              <a:rPr lang="en-US" sz="1200" dirty="0" err="1">
                <a:hlinkClick r:id="rId2"/>
              </a:rPr>
              <a:t>www.nytimes.com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newsgraphics</a:t>
            </a:r>
            <a:r>
              <a:rPr lang="en-US" sz="1200" dirty="0">
                <a:hlinkClick r:id="rId2"/>
              </a:rPr>
              <a:t>/2013/11/28/fourth-downs/</a:t>
            </a:r>
            <a:r>
              <a:rPr lang="en-US" sz="1200" dirty="0" err="1">
                <a:hlinkClick r:id="rId2"/>
              </a:rPr>
              <a:t>post.html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30" y="2001512"/>
            <a:ext cx="8214934" cy="3918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3468" y="1936976"/>
            <a:ext cx="28905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Bot Recommends - Go for it!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34402" y="1936976"/>
            <a:ext cx="28905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Coach Recommends - Punt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383" y="165800"/>
            <a:ext cx="1926669" cy="1534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32" y="1518907"/>
            <a:ext cx="2862979" cy="8361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942" y="6239688"/>
            <a:ext cx="450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http://</a:t>
            </a:r>
            <a:r>
              <a:rPr lang="en-US" u="sng" dirty="0" err="1">
                <a:solidFill>
                  <a:schemeClr val="accent1"/>
                </a:solidFill>
              </a:rPr>
              <a:t>www.advancedfootballanalytics.com</a:t>
            </a:r>
            <a:r>
              <a:rPr lang="en-US" u="sng" dirty="0">
                <a:solidFill>
                  <a:schemeClr val="accent1"/>
                </a:solidFill>
              </a:rPr>
              <a:t>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0600" y="5904360"/>
            <a:ext cx="28905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Stats from 2002 - 2013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111128"/>
            <a:ext cx="10515600" cy="972608"/>
          </a:xfrm>
        </p:spPr>
        <p:txBody>
          <a:bodyPr/>
          <a:lstStyle/>
          <a:p>
            <a:r>
              <a:rPr lang="en-US" dirty="0" smtClean="0"/>
              <a:t>High Level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6" y="1253068"/>
            <a:ext cx="8708055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3793"/>
            <a:ext cx="10515600" cy="2436813"/>
          </a:xfrm>
        </p:spPr>
        <p:txBody>
          <a:bodyPr/>
          <a:lstStyle/>
          <a:p>
            <a:pPr marL="0" indent="0">
              <a:buNone/>
            </a:pPr>
            <a:r>
              <a:rPr lang="en-US" sz="9600" dirty="0" smtClean="0"/>
              <a:t>2</a:t>
            </a:r>
            <a:r>
              <a:rPr lang="en-US" sz="9600" baseline="30000" dirty="0" smtClean="0"/>
              <a:t>nd</a:t>
            </a:r>
            <a:r>
              <a:rPr lang="en-US" sz="9600" dirty="0" smtClean="0"/>
              <a:t> </a:t>
            </a:r>
            <a:r>
              <a:rPr lang="en-US" sz="9600" dirty="0" smtClean="0"/>
              <a:t>Appendix</a:t>
            </a:r>
            <a:endParaRPr lang="en-US" sz="96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3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9600</TotalTime>
  <Words>1196</Words>
  <Application>Microsoft Macintosh PowerPoint</Application>
  <PresentationFormat>Widescreen</PresentationFormat>
  <Paragraphs>189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Copperplate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Compare: NFL and the 4th Down Bot</vt:lpstr>
      <vt:lpstr>High Level Architecture</vt:lpstr>
      <vt:lpstr>PowerPoint Presentation</vt:lpstr>
      <vt:lpstr>Concept : NFL and the 4th Down Bot – Sample Game</vt:lpstr>
      <vt:lpstr>Hackathon Idea : NM Virtual Coach</vt:lpstr>
      <vt:lpstr>Hackathon Idea: One Card Background</vt:lpstr>
      <vt:lpstr>Hackathon Idea: One Card Background</vt:lpstr>
      <vt:lpstr>High Level Architecture (MVP)</vt:lpstr>
      <vt:lpstr>Tools</vt:lpstr>
      <vt:lpstr>CI/CD</vt:lpstr>
      <vt:lpstr>Team Tasks</vt:lpstr>
      <vt:lpstr>Team Name</vt:lpstr>
      <vt:lpstr>Another Testing Tool…  (https://echosim.io/)</vt:lpstr>
      <vt:lpstr>Idea: FR Virtual Assistant</vt:lpstr>
      <vt:lpstr>Use Cases (old list)</vt:lpstr>
      <vt:lpstr>Interviews with CRM Team (April 2017)</vt:lpstr>
      <vt:lpstr>Use Case #1 – Appointment Assistant </vt:lpstr>
      <vt:lpstr>Use Case #2 – SRC Status / CRM Opportunity Record </vt:lpstr>
      <vt:lpstr>Use Case #3 – Book of Business - Goals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Project</dc:title>
  <dc:creator>DIX, PAUL</dc:creator>
  <cp:lastModifiedBy>DIX, PAUL</cp:lastModifiedBy>
  <cp:revision>59</cp:revision>
  <cp:lastPrinted>2017-04-12T13:44:41Z</cp:lastPrinted>
  <dcterms:created xsi:type="dcterms:W3CDTF">2017-03-06T00:47:35Z</dcterms:created>
  <dcterms:modified xsi:type="dcterms:W3CDTF">2017-04-28T18:24:48Z</dcterms:modified>
</cp:coreProperties>
</file>